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1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5" r:id="rId19"/>
    <p:sldId id="276" r:id="rId20"/>
    <p:sldId id="277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33" r:id="rId29"/>
    <p:sldId id="334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04" r:id="rId40"/>
    <p:sldId id="305" r:id="rId41"/>
    <p:sldId id="308" r:id="rId42"/>
    <p:sldId id="309" r:id="rId43"/>
    <p:sldId id="310" r:id="rId44"/>
    <p:sldId id="332" r:id="rId45"/>
    <p:sldId id="313" r:id="rId46"/>
    <p:sldId id="314" r:id="rId47"/>
    <p:sldId id="335" r:id="rId48"/>
    <p:sldId id="336" r:id="rId49"/>
    <p:sldId id="337" r:id="rId50"/>
    <p:sldId id="339" r:id="rId51"/>
    <p:sldId id="33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21122-52BD-4EC4-B566-9BFF68C7D5B0}" type="datetimeFigureOut">
              <a:rPr lang="en-GB" smtClean="0"/>
              <a:t>23/04/2012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5AE58-3BE6-4184-9493-2F07704E59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907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CF79E-6E95-4373-923B-83E50F2DE471}" type="datetime1">
              <a:rPr lang="en-GB" smtClean="0"/>
              <a:t>23/04/2012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3848" y="6381328"/>
            <a:ext cx="5840288" cy="365125"/>
          </a:xfrm>
        </p:spPr>
        <p:txBody>
          <a:bodyPr/>
          <a:lstStyle/>
          <a:p>
            <a:r>
              <a:rPr lang="en-GB" dirty="0" smtClean="0"/>
              <a:t>Matrix Essential Training Alliance ©   All rights reserved in all media copyright 2012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072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975E-E99C-4023-AB51-BA467F914560}" type="datetime1">
              <a:rPr lang="en-GB" smtClean="0"/>
              <a:t>23/04/2012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81328"/>
            <a:ext cx="5552256" cy="365125"/>
          </a:xfrm>
        </p:spPr>
        <p:txBody>
          <a:bodyPr/>
          <a:lstStyle/>
          <a:p>
            <a:r>
              <a:rPr lang="en-GB" dirty="0" smtClean="0"/>
              <a:t>Matrix Essential Training Alliance ©   All rights reserved in all media copyright 2012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973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56E8-ED6B-4473-B834-94E315A4A2C6}" type="datetime1">
              <a:rPr lang="en-GB" smtClean="0"/>
              <a:t>23/04/2012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876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F473A-A055-4682-8B1E-A1F13F8D3F82}" type="datetime1">
              <a:rPr lang="en-GB" smtClean="0"/>
              <a:t>23/04/2012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698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D1CC-2D9A-4282-BA61-2CB6CE48461A}" type="datetime1">
              <a:rPr lang="en-GB" smtClean="0"/>
              <a:t>23/04/2012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3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B857-DE98-469C-8421-BEA22318DD28}" type="datetime1">
              <a:rPr lang="en-GB" smtClean="0"/>
              <a:t>23/04/2012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20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B216-8F54-4DFE-B24F-D5572A53E1E7}" type="datetime1">
              <a:rPr lang="en-GB" smtClean="0"/>
              <a:t>23/04/2012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36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0AC2-4E43-4D9D-86CB-8769E7C329F9}" type="datetime1">
              <a:rPr lang="en-GB" smtClean="0"/>
              <a:t>23/04/2012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14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75F-7DD5-4F7E-8C44-9645A5A2CC1C}" type="datetime1">
              <a:rPr lang="en-GB" smtClean="0"/>
              <a:t>23/04/2012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97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903E-28A9-40DC-BCA9-0872F5AD85AF}" type="datetime1">
              <a:rPr lang="en-GB" smtClean="0"/>
              <a:t>23/04/2012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77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C7C44-0602-4DC8-8069-C2DEB7741105}" type="datetime1">
              <a:rPr lang="en-GB" smtClean="0"/>
              <a:t>23/04/2012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8F2F9-AB8B-48D0-9D1B-69D00DD13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45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D48AA-37F8-45AC-8163-28CE01A0293F}" type="datetime1">
              <a:rPr lang="en-GB" smtClean="0"/>
              <a:t>23/04/2012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9554" y="6381328"/>
            <a:ext cx="5817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Matrix Essential Training Alliance ©   All rights reserved in all media copyright 2012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8F2F9-AB8B-48D0-9D1B-69D00DD13731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75" y="5373216"/>
            <a:ext cx="8933438" cy="106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913" y="260648"/>
            <a:ext cx="22367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22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470025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Quotes for Learning and </a:t>
            </a:r>
            <a:r>
              <a:rPr lang="en-GB" dirty="0" smtClean="0">
                <a:solidFill>
                  <a:srgbClr val="002060"/>
                </a:solidFill>
              </a:rPr>
              <a:t>Leadership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04806" y="6381328"/>
            <a:ext cx="5624264" cy="365125"/>
          </a:xfrm>
        </p:spPr>
        <p:txBody>
          <a:bodyPr/>
          <a:lstStyle/>
          <a:p>
            <a:r>
              <a:rPr lang="en-GB" dirty="0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72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art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979712" y="1412776"/>
            <a:ext cx="5214810" cy="3592424"/>
          </a:xfrm>
          <a:prstGeom prst="rect">
            <a:avLst/>
          </a:prstGeom>
          <a:noFill/>
        </p:spPr>
      </p:pic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04806" y="6381328"/>
            <a:ext cx="5624264" cy="365125"/>
          </a:xfrm>
        </p:spPr>
        <p:txBody>
          <a:bodyPr/>
          <a:lstStyle/>
          <a:p>
            <a:r>
              <a:rPr lang="en-GB" dirty="0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1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GB" b="1" i="1" dirty="0"/>
              <a:t/>
            </a:r>
            <a:br>
              <a:rPr lang="en-GB" b="1" i="1" dirty="0"/>
            </a:br>
            <a:r>
              <a:rPr lang="en-GB" dirty="0" smtClean="0">
                <a:solidFill>
                  <a:srgbClr val="002060"/>
                </a:solidFill>
              </a:rPr>
              <a:t>Everything </a:t>
            </a:r>
            <a:r>
              <a:rPr lang="en-GB" dirty="0">
                <a:solidFill>
                  <a:srgbClr val="002060"/>
                </a:solidFill>
              </a:rPr>
              <a:t>can be taken from a man but ...the last of the human freedoms - to choose one's attitude in any given set of circumstances, to choose one's own way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en-GB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	 </a:t>
            </a:r>
            <a:endParaRPr lang="en-GB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Viktor </a:t>
            </a:r>
            <a:r>
              <a:rPr lang="en-GB" b="1" i="1" dirty="0">
                <a:solidFill>
                  <a:srgbClr val="002060"/>
                </a:solidFill>
              </a:rPr>
              <a:t>E. Frankl</a:t>
            </a:r>
            <a:r>
              <a:rPr lang="en-GB" b="1" i="1" dirty="0"/>
              <a:t/>
            </a:r>
            <a:br>
              <a:rPr lang="en-GB" b="1" i="1" dirty="0"/>
            </a:br>
            <a:r>
              <a:rPr lang="en-GB" b="1" i="1" dirty="0"/>
              <a:t/>
            </a:r>
            <a:br>
              <a:rPr lang="en-GB" b="1" i="1" dirty="0"/>
            </a:br>
            <a:endParaRPr lang="en-GB" b="1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78196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You must be the change you wish to see in the </a:t>
            </a:r>
            <a:endParaRPr lang="en-GB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dirty="0" smtClean="0">
                <a:solidFill>
                  <a:srgbClr val="002060"/>
                </a:solidFill>
              </a:rPr>
              <a:t>world</a:t>
            </a:r>
            <a:r>
              <a:rPr lang="en-GB" dirty="0">
                <a:solidFill>
                  <a:srgbClr val="002060"/>
                </a:solidFill>
              </a:rPr>
              <a:t>.</a:t>
            </a:r>
            <a:br>
              <a:rPr lang="en-GB" dirty="0">
                <a:solidFill>
                  <a:srgbClr val="002060"/>
                </a:solidFill>
              </a:rPr>
            </a:br>
            <a:endParaRPr lang="en-GB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Mahatma </a:t>
            </a:r>
            <a:r>
              <a:rPr lang="en-GB" b="1" i="1" dirty="0">
                <a:solidFill>
                  <a:srgbClr val="002060"/>
                </a:solidFill>
              </a:rPr>
              <a:t>Ghandi</a:t>
            </a:r>
            <a:r>
              <a:rPr lang="en-GB" i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43251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wan and Squirr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76872"/>
            <a:ext cx="3048000" cy="3857625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1556792"/>
            <a:ext cx="8229600" cy="504056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What the seeker seeks, the prover </a:t>
            </a:r>
            <a:r>
              <a:rPr lang="en-GB" sz="3200" dirty="0" smtClean="0">
                <a:solidFill>
                  <a:srgbClr val="002060"/>
                </a:solidFill>
              </a:rPr>
              <a:t>proves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Robert Anton Wilson</a:t>
            </a: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50496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836712"/>
            <a:ext cx="7776864" cy="468052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GB" b="1" dirty="0"/>
              <a:t>	</a:t>
            </a:r>
            <a:r>
              <a:rPr lang="en-GB" dirty="0">
                <a:solidFill>
                  <a:srgbClr val="002060"/>
                </a:solidFill>
              </a:rPr>
              <a:t>O </a:t>
            </a:r>
            <a:r>
              <a:rPr lang="en-GB" dirty="0" err="1">
                <a:solidFill>
                  <a:srgbClr val="002060"/>
                </a:solidFill>
              </a:rPr>
              <a:t>lny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srmat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poelpe</a:t>
            </a:r>
            <a:r>
              <a:rPr lang="en-GB" dirty="0">
                <a:solidFill>
                  <a:srgbClr val="002060"/>
                </a:solidFill>
              </a:rPr>
              <a:t> can </a:t>
            </a:r>
            <a:r>
              <a:rPr lang="en-GB" dirty="0" err="1">
                <a:solidFill>
                  <a:srgbClr val="002060"/>
                </a:solidFill>
              </a:rPr>
              <a:t>raed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tihs</a:t>
            </a:r>
            <a:r>
              <a:rPr lang="en-GB" dirty="0">
                <a:solidFill>
                  <a:srgbClr val="002060"/>
                </a:solidFill>
              </a:rPr>
              <a:t>. </a:t>
            </a:r>
            <a:br>
              <a:rPr lang="en-GB" dirty="0">
                <a:solidFill>
                  <a:srgbClr val="002060"/>
                </a:solidFill>
              </a:rPr>
            </a:br>
            <a:endParaRPr lang="en-GB" sz="14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	It </a:t>
            </a:r>
            <a:r>
              <a:rPr lang="en-GB" dirty="0" err="1">
                <a:solidFill>
                  <a:srgbClr val="002060"/>
                </a:solidFill>
              </a:rPr>
              <a:t>deosn't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mttaer</a:t>
            </a:r>
            <a:r>
              <a:rPr lang="en-GB" dirty="0">
                <a:solidFill>
                  <a:srgbClr val="002060"/>
                </a:solidFill>
              </a:rPr>
              <a:t> in </a:t>
            </a:r>
            <a:r>
              <a:rPr lang="en-GB" dirty="0" err="1">
                <a:solidFill>
                  <a:srgbClr val="002060"/>
                </a:solidFill>
              </a:rPr>
              <a:t>waht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oredr</a:t>
            </a:r>
            <a:r>
              <a:rPr lang="en-GB" dirty="0">
                <a:solidFill>
                  <a:srgbClr val="002060"/>
                </a:solidFill>
              </a:rPr>
              <a:t> the  </a:t>
            </a:r>
            <a:r>
              <a:rPr lang="en-GB" dirty="0" err="1">
                <a:solidFill>
                  <a:srgbClr val="002060"/>
                </a:solidFill>
              </a:rPr>
              <a:t>ltteers</a:t>
            </a:r>
            <a:r>
              <a:rPr lang="en-GB" dirty="0">
                <a:solidFill>
                  <a:srgbClr val="002060"/>
                </a:solidFill>
              </a:rPr>
              <a:t> in a </a:t>
            </a:r>
            <a:r>
              <a:rPr lang="en-GB" dirty="0" err="1">
                <a:solidFill>
                  <a:srgbClr val="002060"/>
                </a:solidFill>
              </a:rPr>
              <a:t>wrod</a:t>
            </a:r>
            <a:r>
              <a:rPr lang="en-GB" dirty="0">
                <a:solidFill>
                  <a:srgbClr val="002060"/>
                </a:solidFill>
              </a:rPr>
              <a:t> are, the </a:t>
            </a:r>
            <a:r>
              <a:rPr lang="en-GB" dirty="0" err="1">
                <a:solidFill>
                  <a:srgbClr val="002060"/>
                </a:solidFill>
              </a:rPr>
              <a:t>olny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iprmoatnt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tihng</a:t>
            </a:r>
            <a:r>
              <a:rPr lang="en-GB" dirty="0">
                <a:solidFill>
                  <a:srgbClr val="002060"/>
                </a:solidFill>
              </a:rPr>
              <a:t> is  </a:t>
            </a:r>
            <a:r>
              <a:rPr lang="en-GB" dirty="0" err="1">
                <a:solidFill>
                  <a:srgbClr val="002060"/>
                </a:solidFill>
              </a:rPr>
              <a:t>taht</a:t>
            </a:r>
            <a:r>
              <a:rPr lang="en-GB" dirty="0">
                <a:solidFill>
                  <a:srgbClr val="002060"/>
                </a:solidFill>
              </a:rPr>
              <a:t> the </a:t>
            </a:r>
            <a:r>
              <a:rPr lang="en-GB" dirty="0" err="1">
                <a:solidFill>
                  <a:srgbClr val="002060"/>
                </a:solidFill>
              </a:rPr>
              <a:t>frist</a:t>
            </a:r>
            <a:r>
              <a:rPr lang="en-GB" dirty="0">
                <a:solidFill>
                  <a:srgbClr val="002060"/>
                </a:solidFill>
              </a:rPr>
              <a:t> and </a:t>
            </a:r>
            <a:r>
              <a:rPr lang="en-GB" dirty="0" err="1">
                <a:solidFill>
                  <a:srgbClr val="002060"/>
                </a:solidFill>
              </a:rPr>
              <a:t>lsat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ltteer</a:t>
            </a:r>
            <a:r>
              <a:rPr lang="en-GB" dirty="0">
                <a:solidFill>
                  <a:srgbClr val="002060"/>
                </a:solidFill>
              </a:rPr>
              <a:t> be in the </a:t>
            </a:r>
            <a:r>
              <a:rPr lang="en-GB" dirty="0" err="1">
                <a:solidFill>
                  <a:srgbClr val="002060"/>
                </a:solidFill>
              </a:rPr>
              <a:t>rghit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pclae</a:t>
            </a:r>
            <a:r>
              <a:rPr lang="en-GB" dirty="0">
                <a:solidFill>
                  <a:srgbClr val="002060"/>
                </a:solidFill>
              </a:rPr>
              <a:t>. The </a:t>
            </a:r>
            <a:r>
              <a:rPr lang="en-GB" dirty="0" err="1">
                <a:solidFill>
                  <a:srgbClr val="002060"/>
                </a:solidFill>
              </a:rPr>
              <a:t>rset</a:t>
            </a:r>
            <a:r>
              <a:rPr lang="en-GB" dirty="0">
                <a:solidFill>
                  <a:srgbClr val="002060"/>
                </a:solidFill>
              </a:rPr>
              <a:t>  can be a </a:t>
            </a:r>
            <a:r>
              <a:rPr lang="en-GB" dirty="0" err="1">
                <a:solidFill>
                  <a:srgbClr val="002060"/>
                </a:solidFill>
              </a:rPr>
              <a:t>taotl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mses</a:t>
            </a:r>
            <a:r>
              <a:rPr lang="en-GB" dirty="0">
                <a:solidFill>
                  <a:srgbClr val="002060"/>
                </a:solidFill>
              </a:rPr>
              <a:t> and you can </a:t>
            </a:r>
            <a:r>
              <a:rPr lang="en-GB" dirty="0" err="1">
                <a:solidFill>
                  <a:srgbClr val="002060"/>
                </a:solidFill>
              </a:rPr>
              <a:t>sitll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raed</a:t>
            </a:r>
            <a:r>
              <a:rPr lang="en-GB" dirty="0">
                <a:solidFill>
                  <a:srgbClr val="002060"/>
                </a:solidFill>
              </a:rPr>
              <a:t> it </a:t>
            </a:r>
            <a:r>
              <a:rPr lang="en-GB" dirty="0" err="1">
                <a:solidFill>
                  <a:srgbClr val="002060"/>
                </a:solidFill>
              </a:rPr>
              <a:t>wouthit</a:t>
            </a:r>
            <a:r>
              <a:rPr lang="en-GB" dirty="0">
                <a:solidFill>
                  <a:srgbClr val="002060"/>
                </a:solidFill>
              </a:rPr>
              <a:t> a  </a:t>
            </a:r>
            <a:r>
              <a:rPr lang="en-GB" dirty="0" err="1">
                <a:solidFill>
                  <a:srgbClr val="002060"/>
                </a:solidFill>
              </a:rPr>
              <a:t>porbelm</a:t>
            </a:r>
            <a:r>
              <a:rPr lang="en-GB" dirty="0">
                <a:solidFill>
                  <a:srgbClr val="002060"/>
                </a:solidFill>
              </a:rPr>
              <a:t>. </a:t>
            </a:r>
            <a:br>
              <a:rPr lang="en-GB" dirty="0">
                <a:solidFill>
                  <a:srgbClr val="002060"/>
                </a:solidFill>
              </a:rPr>
            </a:br>
            <a:endParaRPr lang="en-GB" sz="14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dirty="0" err="1">
                <a:solidFill>
                  <a:srgbClr val="002060"/>
                </a:solidFill>
              </a:rPr>
              <a:t>Tihs</a:t>
            </a:r>
            <a:r>
              <a:rPr lang="en-GB" dirty="0">
                <a:solidFill>
                  <a:srgbClr val="002060"/>
                </a:solidFill>
              </a:rPr>
              <a:t> is </a:t>
            </a:r>
            <a:r>
              <a:rPr lang="en-GB" dirty="0" err="1">
                <a:solidFill>
                  <a:srgbClr val="002060"/>
                </a:solidFill>
              </a:rPr>
              <a:t>bcuseae</a:t>
            </a:r>
            <a:r>
              <a:rPr lang="en-GB" dirty="0">
                <a:solidFill>
                  <a:srgbClr val="002060"/>
                </a:solidFill>
              </a:rPr>
              <a:t> the </a:t>
            </a:r>
            <a:r>
              <a:rPr lang="en-GB" dirty="0" err="1">
                <a:solidFill>
                  <a:srgbClr val="002060"/>
                </a:solidFill>
              </a:rPr>
              <a:t>huamn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mnid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deos</a:t>
            </a:r>
            <a:r>
              <a:rPr lang="en-GB" dirty="0">
                <a:solidFill>
                  <a:srgbClr val="002060"/>
                </a:solidFill>
              </a:rPr>
              <a:t> not </a:t>
            </a:r>
            <a:r>
              <a:rPr lang="en-GB" dirty="0" err="1">
                <a:solidFill>
                  <a:srgbClr val="002060"/>
                </a:solidFill>
              </a:rPr>
              <a:t>raed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ervey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lteter</a:t>
            </a:r>
            <a:r>
              <a:rPr lang="en-GB" dirty="0">
                <a:solidFill>
                  <a:srgbClr val="002060"/>
                </a:solidFill>
              </a:rPr>
              <a:t> by </a:t>
            </a:r>
            <a:r>
              <a:rPr lang="en-GB" dirty="0" err="1">
                <a:solidFill>
                  <a:srgbClr val="002060"/>
                </a:solidFill>
              </a:rPr>
              <a:t>istlef</a:t>
            </a:r>
            <a:r>
              <a:rPr lang="en-GB" dirty="0">
                <a:solidFill>
                  <a:srgbClr val="002060"/>
                </a:solidFill>
              </a:rPr>
              <a:t>, but the </a:t>
            </a:r>
            <a:r>
              <a:rPr lang="en-GB" dirty="0" err="1">
                <a:solidFill>
                  <a:srgbClr val="002060"/>
                </a:solidFill>
              </a:rPr>
              <a:t>wrod</a:t>
            </a:r>
            <a:r>
              <a:rPr lang="en-GB" dirty="0">
                <a:solidFill>
                  <a:srgbClr val="002060"/>
                </a:solidFill>
              </a:rPr>
              <a:t> as a  </a:t>
            </a:r>
            <a:r>
              <a:rPr lang="en-GB" dirty="0" err="1">
                <a:solidFill>
                  <a:srgbClr val="002060"/>
                </a:solidFill>
              </a:rPr>
              <a:t>wlohe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 err="1">
                <a:solidFill>
                  <a:srgbClr val="002060"/>
                </a:solidFill>
              </a:rPr>
              <a:t>Amzanig</a:t>
            </a:r>
            <a:r>
              <a:rPr lang="en-GB" dirty="0">
                <a:solidFill>
                  <a:srgbClr val="002060"/>
                </a:solidFill>
              </a:rPr>
              <a:t> huh? </a:t>
            </a:r>
            <a:r>
              <a:rPr lang="en-GB" dirty="0" err="1">
                <a:solidFill>
                  <a:srgbClr val="002060"/>
                </a:solidFill>
              </a:rPr>
              <a:t>yaeh</a:t>
            </a:r>
            <a:r>
              <a:rPr lang="en-GB" dirty="0">
                <a:solidFill>
                  <a:srgbClr val="002060"/>
                </a:solidFill>
              </a:rPr>
              <a:t> and I </a:t>
            </a:r>
            <a:r>
              <a:rPr lang="en-GB" dirty="0" err="1">
                <a:solidFill>
                  <a:srgbClr val="002060"/>
                </a:solidFill>
              </a:rPr>
              <a:t>awlyas</a:t>
            </a:r>
            <a:r>
              <a:rPr lang="en-GB" dirty="0">
                <a:solidFill>
                  <a:srgbClr val="002060"/>
                </a:solidFill>
              </a:rPr>
              <a:t>  </a:t>
            </a:r>
            <a:r>
              <a:rPr lang="en-GB" dirty="0" err="1">
                <a:solidFill>
                  <a:srgbClr val="002060"/>
                </a:solidFill>
              </a:rPr>
              <a:t>tghuhot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slpeling</a:t>
            </a:r>
            <a:r>
              <a:rPr lang="en-GB" dirty="0">
                <a:solidFill>
                  <a:srgbClr val="002060"/>
                </a:solidFill>
              </a:rPr>
              <a:t> was  </a:t>
            </a:r>
            <a:r>
              <a:rPr lang="en-GB" dirty="0" err="1">
                <a:solidFill>
                  <a:srgbClr val="002060"/>
                </a:solidFill>
              </a:rPr>
              <a:t>ipmorantt</a:t>
            </a:r>
            <a:r>
              <a:rPr lang="en-GB" dirty="0">
                <a:solidFill>
                  <a:srgbClr val="002060"/>
                </a:solidFill>
              </a:rPr>
              <a:t>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1419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Imagination is more important than knowledge. 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For while knowledge defines all we currently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know and understand, imagination points to all 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we might yet discover and create.</a:t>
            </a:r>
          </a:p>
          <a:p>
            <a:pPr>
              <a:buNone/>
            </a:pPr>
            <a:endParaRPr lang="en-GB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Albert Einstein 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098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002060"/>
                </a:solidFill>
              </a:rPr>
              <a:t>Far away in the sunshine are my highest aspirations. I may not reach them, but I can look up and see their beauty, believe in them, and try to follow where they lead.</a:t>
            </a:r>
            <a:br>
              <a:rPr lang="en-GB" dirty="0">
                <a:solidFill>
                  <a:srgbClr val="002060"/>
                </a:solidFill>
              </a:rPr>
            </a:br>
            <a:endParaRPr lang="en-GB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b="1" dirty="0">
                <a:solidFill>
                  <a:srgbClr val="002060"/>
                </a:solidFill>
              </a:rPr>
              <a:t>	</a:t>
            </a:r>
            <a:r>
              <a:rPr lang="en-GB" b="1" i="1" dirty="0">
                <a:solidFill>
                  <a:srgbClr val="002060"/>
                </a:solidFill>
              </a:rPr>
              <a:t>Louisa May Alcott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73041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002060"/>
                </a:solidFill>
              </a:rPr>
              <a:t>There is no need for temples, no need for complicated philosophies. My brain and my heart are my temples; my philosophy is kindness.</a:t>
            </a:r>
          </a:p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GB" b="1" i="1" dirty="0">
                <a:solidFill>
                  <a:srgbClr val="002060"/>
                </a:solidFill>
              </a:rPr>
              <a:t>His Holiness the Dalai Lama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76118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002060"/>
                </a:solidFill>
              </a:rPr>
              <a:t>It is the supreme art of the teacher to awaken joy in creative expression and knowledge</a:t>
            </a:r>
          </a:p>
          <a:p>
            <a:pPr>
              <a:buFont typeface="Wingdings" pitchFamily="2" charset="2"/>
              <a:buNone/>
            </a:pPr>
            <a:endParaRPr lang="en-GB" b="1" i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b="1" i="1" dirty="0">
                <a:solidFill>
                  <a:srgbClr val="002060"/>
                </a:solidFill>
              </a:rPr>
              <a:t>	Albert Einstein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1527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12776"/>
            <a:ext cx="8229600" cy="4525963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Education is freedom</a:t>
            </a:r>
          </a:p>
          <a:p>
            <a:pPr>
              <a:buFont typeface="Wingdings" pitchFamily="2" charset="2"/>
              <a:buNone/>
            </a:pPr>
            <a:r>
              <a:rPr lang="en-GB" dirty="0">
                <a:solidFill>
                  <a:srgbClr val="002060"/>
                </a:solidFill>
              </a:rPr>
              <a:t>No-one can take it away from you</a:t>
            </a:r>
          </a:p>
          <a:p>
            <a:pPr>
              <a:buFont typeface="Wingdings" pitchFamily="2" charset="2"/>
              <a:buNone/>
            </a:pPr>
            <a:endParaRPr lang="en-GB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endParaRPr lang="en-GB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sz="2800" b="1" i="1" dirty="0" smtClean="0">
                <a:solidFill>
                  <a:srgbClr val="002060"/>
                </a:solidFill>
              </a:rPr>
              <a:t>Professor </a:t>
            </a:r>
            <a:r>
              <a:rPr lang="en-GB" sz="2800" b="1" i="1" dirty="0">
                <a:solidFill>
                  <a:srgbClr val="002060"/>
                </a:solidFill>
              </a:rPr>
              <a:t>Emeritus </a:t>
            </a:r>
          </a:p>
          <a:p>
            <a:pPr>
              <a:buFont typeface="Wingdings" pitchFamily="2" charset="2"/>
              <a:buNone/>
            </a:pPr>
            <a:r>
              <a:rPr lang="en-GB" sz="2800" b="1" i="1" dirty="0">
                <a:solidFill>
                  <a:srgbClr val="002060"/>
                </a:solidFill>
              </a:rPr>
              <a:t>Colin Adamson-</a:t>
            </a:r>
            <a:r>
              <a:rPr lang="en-GB" sz="2800" b="1" i="1" dirty="0" err="1">
                <a:solidFill>
                  <a:srgbClr val="002060"/>
                </a:solidFill>
              </a:rPr>
              <a:t>Macedo</a:t>
            </a:r>
            <a:endParaRPr lang="en-GB" sz="2800" b="1" i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sz="2800" b="1" i="1" dirty="0">
                <a:solidFill>
                  <a:srgbClr val="002060"/>
                </a:solidFill>
              </a:rPr>
              <a:t>1922 - 2005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410210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Keep your feet on the ground and your thoughts at lofty heights. </a:t>
            </a:r>
          </a:p>
          <a:p>
            <a:pPr>
              <a:buNone/>
            </a:pPr>
            <a:endParaRPr lang="en-GB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Peace Pilgrim 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17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  <a:cs typeface="Arial" pitchFamily="34" charset="0"/>
              </a:rPr>
              <a:t>It isn't where you come from, it's where you're going that counts. </a:t>
            </a:r>
          </a:p>
          <a:p>
            <a:pPr>
              <a:buNone/>
            </a:pPr>
            <a:endParaRPr lang="en-GB" dirty="0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None/>
            </a:pPr>
            <a:endParaRPr lang="en-GB" dirty="0">
              <a:solidFill>
                <a:srgbClr val="002060"/>
              </a:solidFill>
              <a:cs typeface="Arial" pitchFamily="34" charset="0"/>
            </a:endParaRPr>
          </a:p>
          <a:p>
            <a:pPr>
              <a:buNone/>
            </a:pPr>
            <a:endParaRPr lang="en-GB" dirty="0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  <a:cs typeface="Arial" pitchFamily="34" charset="0"/>
              </a:rPr>
              <a:t>Ella Fitzgerald 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839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  <a:latin typeface="Calibri" pitchFamily="34" charset="0"/>
              </a:rPr>
              <a:t>It is more important to know where you are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  <a:latin typeface="Calibri" pitchFamily="34" charset="0"/>
              </a:rPr>
              <a:t>going than to get there quickly. </a:t>
            </a:r>
          </a:p>
          <a:p>
            <a:pPr>
              <a:buNone/>
            </a:pPr>
            <a:endParaRPr lang="en-GB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  <a:latin typeface="Calibri" pitchFamily="34" charset="0"/>
              </a:rPr>
              <a:t>Do not mistake activity for achievement.</a:t>
            </a:r>
          </a:p>
          <a:p>
            <a:pPr>
              <a:buNone/>
            </a:pPr>
            <a:endParaRPr lang="en-GB" b="1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  <a:latin typeface="Calibri" pitchFamily="34" charset="0"/>
              </a:rPr>
              <a:t>Mabel </a:t>
            </a:r>
            <a:r>
              <a:rPr lang="en-GB" b="1" i="1" dirty="0" err="1" smtClean="0">
                <a:solidFill>
                  <a:srgbClr val="002060"/>
                </a:solidFill>
                <a:latin typeface="Calibri" pitchFamily="34" charset="0"/>
              </a:rPr>
              <a:t>Newcomber</a:t>
            </a:r>
            <a:endParaRPr lang="en-GB" b="1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018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The greatest danger for most of us is not that 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our aim is too high and we miss it, but that it is 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too low and we reach it.</a:t>
            </a:r>
          </a:p>
          <a:p>
            <a:pPr>
              <a:buNone/>
            </a:pPr>
            <a:endParaRPr lang="en-GB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Michelangelo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412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7010400" y="304800"/>
            <a:ext cx="1752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3026767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Before you put yourself in someone else’s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shoes, you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first have to take off your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own.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Anon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964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628800"/>
            <a:ext cx="7772400" cy="3528392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You can’t stop the waves…</a:t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but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you can learn how to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surf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err="1" smtClean="0">
                <a:solidFill>
                  <a:srgbClr val="002060"/>
                </a:solidFill>
                <a:latin typeface="+mn-lt"/>
              </a:rPr>
              <a:t>Zinn</a:t>
            </a: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, Jon </a:t>
            </a:r>
            <a:r>
              <a:rPr lang="en-GB" sz="3200" b="1" i="1" dirty="0" err="1" smtClean="0">
                <a:solidFill>
                  <a:srgbClr val="002060"/>
                </a:solidFill>
                <a:latin typeface="+mn-lt"/>
              </a:rPr>
              <a:t>Kabat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908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700808"/>
            <a:ext cx="8153400" cy="2952328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Don’t look where you fell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look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where you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slipped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African </a:t>
            </a:r>
            <a:r>
              <a:rPr lang="en-GB" sz="3200" b="1" i="1" dirty="0">
                <a:solidFill>
                  <a:srgbClr val="002060"/>
                </a:solidFill>
                <a:latin typeface="+mn-lt"/>
              </a:rPr>
              <a:t>proverb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058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916832"/>
            <a:ext cx="8077200" cy="2578968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“It’s never too late to be what you might have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been.”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>	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>				</a:t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George </a:t>
            </a:r>
            <a:r>
              <a:rPr lang="en-GB" sz="3200" b="1" i="1" dirty="0">
                <a:solidFill>
                  <a:srgbClr val="002060"/>
                </a:solidFill>
                <a:latin typeface="+mn-lt"/>
              </a:rPr>
              <a:t>Eliot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806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772816"/>
            <a:ext cx="8077200" cy="3384376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You cannot control the length of your life.</a:t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But you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can control its breadth and its depth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>
                <a:solidFill>
                  <a:srgbClr val="002060"/>
                </a:solidFill>
                <a:latin typeface="+mn-lt"/>
              </a:rPr>
              <a:t>Evan </a:t>
            </a:r>
            <a:r>
              <a:rPr lang="en-GB" sz="3200" b="1" i="1" dirty="0" err="1">
                <a:solidFill>
                  <a:srgbClr val="002060"/>
                </a:solidFill>
                <a:latin typeface="+mn-lt"/>
              </a:rPr>
              <a:t>Esar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7746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2276872"/>
            <a:ext cx="7431360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Insanity is doing the same thing over and over again and expecting different </a:t>
            </a:r>
            <a:r>
              <a:rPr lang="en-GB" sz="3200" dirty="0" smtClean="0">
                <a:solidFill>
                  <a:srgbClr val="002060"/>
                </a:solidFill>
              </a:rPr>
              <a:t>results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Albert Einstein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865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16832"/>
            <a:ext cx="8839200" cy="1584176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I have choices in my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life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>One of which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is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>To have choices in my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life</a:t>
            </a:r>
            <a:endParaRPr lang="en-GB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6608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492896"/>
            <a:ext cx="8839200" cy="2592288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Happiness is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a journey not a destination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Ben </a:t>
            </a:r>
            <a:r>
              <a:rPr lang="en-GB" sz="3200" b="1" i="1" dirty="0" err="1" smtClean="0">
                <a:solidFill>
                  <a:srgbClr val="002060"/>
                </a:solidFill>
                <a:latin typeface="+mn-lt"/>
              </a:rPr>
              <a:t>Sweetland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9069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060848"/>
            <a:ext cx="8839200" cy="3096344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Success is not forever, and failure isn’t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fatal.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Winston Churchill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endParaRPr lang="en-GB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13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628800"/>
            <a:ext cx="8839200" cy="360040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Don’t ask for a task to be easy </a:t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>ask for it to be worth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it.</a:t>
            </a:r>
            <a:endParaRPr lang="en-GB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962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708920"/>
            <a:ext cx="7560840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There are those who believe they can, and there are those who believe they can’t:</a:t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they are both </a:t>
            </a:r>
            <a:r>
              <a:rPr lang="en-GB" sz="3200" dirty="0" smtClean="0">
                <a:solidFill>
                  <a:srgbClr val="002060"/>
                </a:solidFill>
              </a:rPr>
              <a:t>right.</a:t>
            </a: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Henry Ford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005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996952"/>
            <a:ext cx="7795592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Discovery consists not in seeking new landscapes but in having new </a:t>
            </a:r>
            <a:r>
              <a:rPr lang="en-GB" sz="3200" dirty="0" smtClean="0">
                <a:solidFill>
                  <a:srgbClr val="002060"/>
                </a:solidFill>
              </a:rPr>
              <a:t>eyes.</a:t>
            </a: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Proust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7628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I've </a:t>
            </a:r>
            <a:r>
              <a:rPr lang="en-GB" dirty="0">
                <a:solidFill>
                  <a:srgbClr val="002060"/>
                </a:solidFill>
              </a:rPr>
              <a:t>learned that people will forget what you said, people will forget what you did, but people will never forget how you made them feel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r>
              <a:rPr lang="en-GB" dirty="0">
                <a:solidFill>
                  <a:srgbClr val="002060"/>
                </a:solidFill>
              </a:rPr>
              <a:t>  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Maya </a:t>
            </a:r>
            <a:r>
              <a:rPr lang="en-GB" b="1" i="1" dirty="0">
                <a:solidFill>
                  <a:srgbClr val="002060"/>
                </a:solidFill>
              </a:rPr>
              <a:t>Angelou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1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Opportunities </a:t>
            </a:r>
            <a:r>
              <a:rPr lang="en-GB" dirty="0">
                <a:solidFill>
                  <a:srgbClr val="002060"/>
                </a:solidFill>
              </a:rPr>
              <a:t>are missed by most people because they are dressed in overalls and look like work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r>
              <a:rPr lang="en-GB" i="1" dirty="0">
                <a:solidFill>
                  <a:srgbClr val="002060"/>
                </a:solidFill>
              </a:rPr>
              <a:t/>
            </a:r>
            <a:br>
              <a:rPr lang="en-GB" i="1" dirty="0">
                <a:solidFill>
                  <a:srgbClr val="002060"/>
                </a:solidFill>
              </a:rPr>
            </a:br>
            <a:r>
              <a:rPr lang="en-GB" i="1" dirty="0">
                <a:solidFill>
                  <a:srgbClr val="002060"/>
                </a:solidFill>
              </a:rPr>
              <a:t>   </a:t>
            </a:r>
            <a:endParaRPr lang="en-GB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Thomas </a:t>
            </a:r>
            <a:r>
              <a:rPr lang="en-GB" b="1" i="1" dirty="0">
                <a:solidFill>
                  <a:srgbClr val="002060"/>
                </a:solidFill>
              </a:rPr>
              <a:t>Edison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18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988840"/>
            <a:ext cx="7795592" cy="114300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Opportunities are never lost.  Somebody else will eventually take them.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898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2132856"/>
            <a:ext cx="7327032" cy="302433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A powerful goal is a </a:t>
            </a:r>
            <a:r>
              <a:rPr lang="en-GB" sz="3200" dirty="0" smtClean="0">
                <a:solidFill>
                  <a:srgbClr val="002060"/>
                </a:solidFill>
              </a:rPr>
              <a:t>dream </a:t>
            </a:r>
            <a:r>
              <a:rPr lang="en-GB" sz="3200" dirty="0">
                <a:solidFill>
                  <a:srgbClr val="002060"/>
                </a:solidFill>
              </a:rPr>
              <a:t>with a </a:t>
            </a:r>
            <a:r>
              <a:rPr lang="en-GB" sz="3200" dirty="0" smtClean="0">
                <a:solidFill>
                  <a:srgbClr val="002060"/>
                </a:solidFill>
              </a:rPr>
              <a:t>deadline.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err="1" smtClean="0">
                <a:solidFill>
                  <a:srgbClr val="002060"/>
                </a:solidFill>
              </a:rPr>
              <a:t>Napolean</a:t>
            </a:r>
            <a:r>
              <a:rPr lang="en-GB" sz="3200" b="1" i="1" dirty="0" smtClean="0">
                <a:solidFill>
                  <a:srgbClr val="002060"/>
                </a:solidFill>
              </a:rPr>
              <a:t> Hill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6427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484784"/>
            <a:ext cx="8686800" cy="3672408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It’s hard to fight an </a:t>
            </a:r>
            <a:r>
              <a:rPr lang="en-GB" sz="3200" dirty="0" smtClean="0">
                <a:solidFill>
                  <a:srgbClr val="002060"/>
                </a:solidFill>
              </a:rPr>
              <a:t>enemy who </a:t>
            </a:r>
            <a:r>
              <a:rPr lang="en-GB" sz="3200" dirty="0">
                <a:solidFill>
                  <a:srgbClr val="002060"/>
                </a:solidFill>
              </a:rPr>
              <a:t>has an outpost</a:t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in your </a:t>
            </a:r>
            <a:r>
              <a:rPr lang="en-GB" sz="3200" dirty="0" smtClean="0">
                <a:solidFill>
                  <a:srgbClr val="002060"/>
                </a:solidFill>
              </a:rPr>
              <a:t>head.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Sally Kempton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637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340768"/>
            <a:ext cx="8686800" cy="3688432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To listen, we need to open our ears</a:t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To see, we need to open our </a:t>
            </a:r>
            <a:r>
              <a:rPr lang="en-GB" sz="3200" dirty="0" smtClean="0">
                <a:solidFill>
                  <a:srgbClr val="002060"/>
                </a:solidFill>
              </a:rPr>
              <a:t>eyes</a:t>
            </a: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To think, we need to open our minds</a:t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To love, we need to open our hearts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840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340768"/>
            <a:ext cx="8686800" cy="374441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We want the facts to fit our preconceptions. 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When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they don’t, it’s easier to ignore the facts than change our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preconceptions.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err="1" smtClean="0">
                <a:solidFill>
                  <a:srgbClr val="002060"/>
                </a:solidFill>
                <a:latin typeface="+mn-lt"/>
              </a:rPr>
              <a:t>Jessamyn</a:t>
            </a: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 West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694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556792"/>
            <a:ext cx="8219256" cy="3672408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</a:rPr>
              <a:t>If your only tool is a hammer, every </a:t>
            </a:r>
            <a:r>
              <a:rPr lang="en-GB" sz="3200" dirty="0" smtClean="0">
                <a:solidFill>
                  <a:srgbClr val="002060"/>
                </a:solidFill>
              </a:rPr>
              <a:t>obstacle looks like a nail.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/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/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Abraham Maslow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134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420888"/>
            <a:ext cx="8458200" cy="114300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If you’re in the wrong hole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– stop digging.</a:t>
            </a:r>
            <a:endParaRPr lang="en-GB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386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2780928"/>
            <a:ext cx="8458200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“I never ran 1000 miles – I could never have done that.  I ran one mile 1000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times.”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>
                <a:solidFill>
                  <a:srgbClr val="002060"/>
                </a:solidFill>
                <a:latin typeface="+mn-lt"/>
              </a:rPr>
              <a:t>Stu </a:t>
            </a: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Mittleman </a:t>
            </a:r>
            <a:br>
              <a:rPr lang="en-GB" sz="3200" b="1" i="1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i="1" dirty="0" smtClean="0">
                <a:solidFill>
                  <a:srgbClr val="002060"/>
                </a:solidFill>
                <a:latin typeface="+mn-lt"/>
              </a:rPr>
              <a:t>(world </a:t>
            </a:r>
            <a:r>
              <a:rPr lang="en-GB" sz="3200" i="1" dirty="0">
                <a:solidFill>
                  <a:srgbClr val="002060"/>
                </a:solidFill>
                <a:latin typeface="+mn-lt"/>
              </a:rPr>
              <a:t>record holder for ultra-distance </a:t>
            </a:r>
            <a:r>
              <a:rPr lang="en-GB" sz="3200" i="1" dirty="0" smtClean="0">
                <a:solidFill>
                  <a:srgbClr val="002060"/>
                </a:solidFill>
                <a:latin typeface="+mn-lt"/>
              </a:rPr>
              <a:t>running)</a:t>
            </a:r>
            <a:endParaRPr lang="en-GB" sz="32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336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2420888"/>
            <a:ext cx="8458200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What lies behind us and what lies before us are small matters compared to what lies within us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Emerson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866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276872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solidFill>
                  <a:srgbClr val="002060"/>
                </a:solidFill>
                <a:latin typeface="+mn-lt"/>
              </a:rPr>
              <a:t>Be sure you put your feet in the right place – </a:t>
            </a:r>
            <a:br>
              <a:rPr lang="en-GB" sz="3600" dirty="0">
                <a:solidFill>
                  <a:srgbClr val="002060"/>
                </a:solidFill>
                <a:latin typeface="+mn-lt"/>
              </a:rPr>
            </a:br>
            <a:r>
              <a:rPr lang="en-GB" sz="3600" dirty="0">
                <a:solidFill>
                  <a:srgbClr val="002060"/>
                </a:solidFill>
                <a:latin typeface="+mn-lt"/>
              </a:rPr>
              <a:t>then stand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firm</a:t>
            </a:r>
            <a:r>
              <a:rPr lang="en-GB" sz="36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002060"/>
                </a:solidFill>
                <a:latin typeface="+mn-lt"/>
              </a:rPr>
            </a:br>
            <a:r>
              <a:rPr lang="en-GB" sz="6000" b="1" dirty="0">
                <a:solidFill>
                  <a:srgbClr val="00FFFF"/>
                </a:solidFill>
              </a:rPr>
              <a:t/>
            </a:r>
            <a:br>
              <a:rPr lang="en-GB" sz="6000" b="1" dirty="0">
                <a:solidFill>
                  <a:srgbClr val="00FFFF"/>
                </a:solidFill>
              </a:rPr>
            </a:br>
            <a:r>
              <a:rPr lang="en-GB" sz="3200" b="1" i="1" dirty="0" smtClean="0">
                <a:solidFill>
                  <a:srgbClr val="002060"/>
                </a:solidFill>
              </a:rPr>
              <a:t>Abraham Lincoln</a:t>
            </a:r>
            <a:endParaRPr lang="en-GB" sz="32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250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348880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/>
            </a:r>
            <a:br>
              <a:rPr lang="en-GB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GB" sz="3600" dirty="0">
                <a:solidFill>
                  <a:srgbClr val="002060"/>
                </a:solidFill>
                <a:latin typeface="+mn-lt"/>
              </a:rPr>
              <a:t>“If you want to build a ship, don’t drum up people to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go </a:t>
            </a:r>
            <a:r>
              <a:rPr lang="en-GB" sz="3600" dirty="0">
                <a:solidFill>
                  <a:srgbClr val="002060"/>
                </a:solidFill>
                <a:latin typeface="+mn-lt"/>
              </a:rPr>
              <a:t>the forest to gather wood, saw it, and nail the planks together. 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600" dirty="0" smtClean="0">
                <a:solidFill>
                  <a:srgbClr val="002060"/>
                </a:solidFill>
                <a:latin typeface="+mn-lt"/>
              </a:rPr>
            </a:br>
            <a:r>
              <a:rPr lang="en-GB" sz="36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600" dirty="0">
                <a:solidFill>
                  <a:srgbClr val="002060"/>
                </a:solidFill>
                <a:latin typeface="+mn-lt"/>
              </a:rPr>
            </a:b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Instead</a:t>
            </a:r>
            <a:r>
              <a:rPr lang="en-GB" sz="3600" dirty="0">
                <a:solidFill>
                  <a:srgbClr val="002060"/>
                </a:solidFill>
                <a:latin typeface="+mn-lt"/>
              </a:rPr>
              <a:t>, teach them a desire for the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sea.”</a:t>
            </a:r>
            <a:r>
              <a:rPr lang="en-GB" sz="4000" b="1" dirty="0">
                <a:solidFill>
                  <a:srgbClr val="00FFFF"/>
                </a:solidFill>
              </a:rPr>
              <a:t/>
            </a:r>
            <a:br>
              <a:rPr lang="en-GB" sz="4000" b="1" dirty="0">
                <a:solidFill>
                  <a:srgbClr val="00FFFF"/>
                </a:solidFill>
              </a:rPr>
            </a:br>
            <a:r>
              <a:rPr lang="en-GB" sz="4000" b="1" dirty="0">
                <a:solidFill>
                  <a:srgbClr val="00FFFF"/>
                </a:solidFill>
              </a:rPr>
              <a:t>		</a:t>
            </a:r>
            <a:r>
              <a:rPr lang="en-GB" sz="4000" b="1" dirty="0" smtClean="0">
                <a:solidFill>
                  <a:srgbClr val="00FFFF"/>
                </a:solidFill>
              </a:rPr>
              <a:t/>
            </a:r>
            <a:br>
              <a:rPr lang="en-GB" sz="4000" b="1" dirty="0" smtClean="0">
                <a:solidFill>
                  <a:srgbClr val="00FFFF"/>
                </a:solidFill>
              </a:rPr>
            </a:br>
            <a:r>
              <a:rPr lang="en-GB" sz="3100" b="1" i="1" dirty="0" err="1" smtClean="0">
                <a:solidFill>
                  <a:srgbClr val="002060"/>
                </a:solidFill>
              </a:rPr>
              <a:t>Antione</a:t>
            </a:r>
            <a:r>
              <a:rPr lang="en-GB" sz="3100" b="1" i="1" dirty="0" smtClean="0">
                <a:solidFill>
                  <a:srgbClr val="002060"/>
                </a:solidFill>
              </a:rPr>
              <a:t> </a:t>
            </a:r>
            <a:r>
              <a:rPr lang="en-GB" sz="3100" b="1" i="1" dirty="0">
                <a:solidFill>
                  <a:srgbClr val="002060"/>
                </a:solidFill>
              </a:rPr>
              <a:t>de Saint-Exupery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523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412776"/>
            <a:ext cx="8458200" cy="3744416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In the absence of clearly defined goals, we become strangely loyal to performing daily acts of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trivia.</a:t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Unknown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140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556792"/>
            <a:ext cx="8458200" cy="31683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solidFill>
                  <a:srgbClr val="002060"/>
                </a:solidFill>
              </a:rPr>
              <a:t>A mind stretched to a new idea never returns to its original </a:t>
            </a:r>
            <a:r>
              <a:rPr lang="en-GB" sz="3600" dirty="0" smtClean="0">
                <a:solidFill>
                  <a:srgbClr val="002060"/>
                </a:solidFill>
              </a:rPr>
              <a:t>dimension</a:t>
            </a:r>
            <a:r>
              <a:rPr lang="en-GB" sz="5400" dirty="0" smtClean="0">
                <a:solidFill>
                  <a:srgbClr val="002060"/>
                </a:solidFill>
              </a:rPr>
              <a:t>.</a:t>
            </a:r>
            <a:br>
              <a:rPr lang="en-GB" sz="5400" dirty="0" smtClean="0">
                <a:solidFill>
                  <a:srgbClr val="002060"/>
                </a:solidFill>
              </a:rPr>
            </a:br>
            <a:r>
              <a:rPr lang="en-GB" sz="5400" dirty="0">
                <a:solidFill>
                  <a:srgbClr val="002060"/>
                </a:solidFill>
              </a:rPr>
              <a:t/>
            </a:r>
            <a:br>
              <a:rPr lang="en-GB" sz="5400" dirty="0">
                <a:solidFill>
                  <a:srgbClr val="002060"/>
                </a:solidFill>
              </a:rPr>
            </a:br>
            <a:r>
              <a:rPr lang="en-GB" sz="5400" dirty="0" smtClean="0">
                <a:solidFill>
                  <a:srgbClr val="002060"/>
                </a:solidFill>
              </a:rPr>
              <a:t/>
            </a:r>
            <a:br>
              <a:rPr lang="en-GB" sz="5400" dirty="0" smtClean="0">
                <a:solidFill>
                  <a:srgbClr val="002060"/>
                </a:solidFill>
              </a:rPr>
            </a:br>
            <a:r>
              <a:rPr lang="en-GB" sz="3600" b="1" i="1" dirty="0">
                <a:solidFill>
                  <a:srgbClr val="002060"/>
                </a:solidFill>
              </a:rPr>
              <a:t>Oliver Wendell Holmes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9447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708920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solidFill>
                  <a:srgbClr val="002060"/>
                </a:solidFill>
                <a:latin typeface="+mn-lt"/>
              </a:rPr>
              <a:t>“I am always doing that which I cannot do, in order that I may learn how to do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it.”  </a:t>
            </a:r>
            <a:r>
              <a:rPr lang="en-GB" sz="5400" b="1" dirty="0">
                <a:solidFill>
                  <a:srgbClr val="00FFFF"/>
                </a:solidFill>
              </a:rPr>
              <a:t/>
            </a:r>
            <a:br>
              <a:rPr lang="en-GB" sz="5400" b="1" dirty="0">
                <a:solidFill>
                  <a:srgbClr val="00FFFF"/>
                </a:solidFill>
              </a:rPr>
            </a:br>
            <a:r>
              <a:rPr lang="en-GB" sz="5400" b="1" dirty="0">
                <a:solidFill>
                  <a:srgbClr val="00FFFF"/>
                </a:solidFill>
              </a:rPr>
              <a:t/>
            </a:r>
            <a:br>
              <a:rPr lang="en-GB" sz="5400" b="1" dirty="0">
                <a:solidFill>
                  <a:srgbClr val="00FFFF"/>
                </a:solidFill>
              </a:rPr>
            </a:br>
            <a:r>
              <a:rPr lang="en-GB" sz="3200" b="1" dirty="0">
                <a:solidFill>
                  <a:srgbClr val="00FFFF"/>
                </a:solidFill>
              </a:rPr>
              <a:t/>
            </a:r>
            <a:br>
              <a:rPr lang="en-GB" sz="3200" b="1" dirty="0">
                <a:solidFill>
                  <a:srgbClr val="00FFFF"/>
                </a:solidFill>
              </a:rPr>
            </a:br>
            <a:r>
              <a:rPr lang="en-GB" sz="3600" b="1" i="1" dirty="0" smtClean="0">
                <a:solidFill>
                  <a:srgbClr val="002060"/>
                </a:solidFill>
              </a:rPr>
              <a:t>Picasso</a:t>
            </a:r>
            <a:endParaRPr lang="en-GB" sz="3600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1889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Risk more than others think is safe.  Care more than others think is wise.  Dream more than others think is practical.  Expect more than others think is possible.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Claude T. Bissell</a:t>
            </a:r>
            <a:endParaRPr lang="en-GB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1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492896"/>
            <a:ext cx="7128792" cy="1143000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“The ball doesn’t know how old I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am.”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dirty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Martina </a:t>
            </a:r>
            <a:r>
              <a:rPr lang="en-GB" sz="3200" b="1" i="1" dirty="0" err="1" smtClean="0">
                <a:solidFill>
                  <a:srgbClr val="002060"/>
                </a:solidFill>
                <a:latin typeface="+mn-lt"/>
              </a:rPr>
              <a:t>Navritalova</a:t>
            </a: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en-GB" sz="3200" dirty="0">
                <a:solidFill>
                  <a:srgbClr val="002060"/>
                </a:solidFill>
                <a:latin typeface="+mn-lt"/>
              </a:rPr>
              <a:t>47, after winning her singles match at Wimbledon in 2004)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8857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5197" y="2348880"/>
            <a:ext cx="8291259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+mn-lt"/>
              </a:rPr>
              <a:t>There’s nothing left in my right brain, and there’s nothing right in my left </a:t>
            </a:r>
            <a:r>
              <a:rPr lang="en-GB" sz="3200" dirty="0" smtClean="0">
                <a:solidFill>
                  <a:srgbClr val="002060"/>
                </a:solidFill>
                <a:latin typeface="+mn-lt"/>
              </a:rPr>
              <a:t>brain</a:t>
            </a:r>
            <a:r>
              <a:rPr lang="en-GB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b="1" dirty="0">
                <a:solidFill>
                  <a:srgbClr val="002060"/>
                </a:solidFill>
                <a:latin typeface="+mn-lt"/>
              </a:rPr>
            </a:br>
            <a:r>
              <a:rPr lang="en-GB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GB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en-GB" sz="3200" b="1" i="1" dirty="0" smtClean="0">
                <a:solidFill>
                  <a:srgbClr val="002060"/>
                </a:solidFill>
                <a:latin typeface="+mn-lt"/>
              </a:rPr>
              <a:t>Charlie Brown</a:t>
            </a:r>
            <a:endParaRPr lang="en-GB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801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What </a:t>
            </a:r>
            <a:r>
              <a:rPr lang="en-GB" dirty="0">
                <a:solidFill>
                  <a:srgbClr val="002060"/>
                </a:solidFill>
              </a:rPr>
              <a:t>lies behind us and what lies before us are small matters compared to what lies within </a:t>
            </a:r>
            <a:r>
              <a:rPr lang="en-GB" dirty="0" smtClean="0">
                <a:solidFill>
                  <a:srgbClr val="002060"/>
                </a:solidFill>
              </a:rPr>
              <a:t>us.</a:t>
            </a:r>
          </a:p>
          <a:p>
            <a:endParaRPr lang="en-GB" i="1" dirty="0"/>
          </a:p>
          <a:p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Ralph </a:t>
            </a:r>
            <a:r>
              <a:rPr lang="en-GB" b="1" i="1" dirty="0">
                <a:solidFill>
                  <a:srgbClr val="002060"/>
                </a:solidFill>
              </a:rPr>
              <a:t>Waldo Emerson</a:t>
            </a:r>
            <a:endParaRPr lang="en-GB" b="1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65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Courage </a:t>
            </a:r>
            <a:r>
              <a:rPr lang="en-GB" dirty="0">
                <a:solidFill>
                  <a:srgbClr val="002060"/>
                </a:solidFill>
              </a:rPr>
              <a:t>is never to let your actions be influenced by your </a:t>
            </a:r>
            <a:r>
              <a:rPr lang="en-GB" dirty="0" smtClean="0">
                <a:solidFill>
                  <a:srgbClr val="002060"/>
                </a:solidFill>
              </a:rPr>
              <a:t>fears.</a:t>
            </a:r>
          </a:p>
          <a:p>
            <a:endParaRPr lang="en-GB" i="1" dirty="0"/>
          </a:p>
          <a:p>
            <a:endParaRPr lang="en-GB" i="1" dirty="0" smtClean="0"/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Arthur </a:t>
            </a:r>
            <a:r>
              <a:rPr lang="en-GB" b="1" i="1" dirty="0">
                <a:solidFill>
                  <a:srgbClr val="002060"/>
                </a:solidFill>
              </a:rPr>
              <a:t>Koestler</a:t>
            </a:r>
            <a:endParaRPr lang="en-GB" b="1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07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As we look ahead into the next century, leaders will be those who empower </a:t>
            </a:r>
            <a:r>
              <a:rPr lang="en-GB" dirty="0" smtClean="0">
                <a:solidFill>
                  <a:srgbClr val="002060"/>
                </a:solidFill>
              </a:rPr>
              <a:t>others</a:t>
            </a: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Bill Gates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2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We now accept the fact that learning is a lifelong process of keeping abreast of change. And the most pressing task is to teach people how to learn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i="1" dirty="0">
                <a:solidFill>
                  <a:srgbClr val="002060"/>
                </a:solidFill>
              </a:rPr>
              <a:t>Peter </a:t>
            </a:r>
            <a:r>
              <a:rPr lang="en-GB" b="1" i="1" dirty="0" err="1" smtClean="0">
                <a:solidFill>
                  <a:srgbClr val="002060"/>
                </a:solidFill>
              </a:rPr>
              <a:t>Drucker</a:t>
            </a:r>
            <a:endParaRPr lang="en-GB" b="1" i="1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9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Leadership and learning are indispensable to each other. </a:t>
            </a:r>
            <a:endParaRPr lang="en-GB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GB" b="1" i="1" dirty="0">
                <a:solidFill>
                  <a:srgbClr val="002060"/>
                </a:solidFill>
              </a:rPr>
              <a:t>John F. </a:t>
            </a:r>
            <a:r>
              <a:rPr lang="en-GB" b="1" i="1" dirty="0" smtClean="0">
                <a:solidFill>
                  <a:srgbClr val="002060"/>
                </a:solidFill>
              </a:rPr>
              <a:t>Kennedy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Matrix Essential Training Alliance ©   All rights reserved in all media copyright 2012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1320</Words>
  <Application>Microsoft Office PowerPoint</Application>
  <PresentationFormat>On-screen Show (4:3)</PresentationFormat>
  <Paragraphs>161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Quotes for Learning and Leadership</vt:lpstr>
      <vt:lpstr>PowerPoint Presentation</vt:lpstr>
      <vt:lpstr>PowerPoint Presentation</vt:lpstr>
      <vt:lpstr>PowerPoint Presentation</vt:lpstr>
      <vt:lpstr>What the seeker seeks, the prover proves      Robert Anton Wilson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Before you put yourself in someone else’s shoes, you first have to take off your own.    Anon</vt:lpstr>
      <vt:lpstr>You can’t stop the waves… but you can learn how to surf   Zinn, Jon Kabat</vt:lpstr>
      <vt:lpstr>Don’t look where you fell  look where you slipped    African proverb</vt:lpstr>
      <vt:lpstr>“It’s never too late to be what you might have been.”        George Eliot</vt:lpstr>
      <vt:lpstr>You cannot control the length of your life.  But you can control its breadth and its depth.   Evan Esar</vt:lpstr>
      <vt:lpstr>Insanity is doing the same thing over and over again and expecting different results  Albert Einstein</vt:lpstr>
      <vt:lpstr>I have choices in my life One of which is To have choices in my life</vt:lpstr>
      <vt:lpstr>Happiness is a journey not a destination   Ben Sweetland</vt:lpstr>
      <vt:lpstr>Success is not forever, and failure isn’t fatal.     Winston Churchill  </vt:lpstr>
      <vt:lpstr>Don’t ask for a task to be easy  ask for it to be worth it.</vt:lpstr>
      <vt:lpstr>There are those who believe they can, and there are those who believe they can’t: they are both right.   Henry Ford</vt:lpstr>
      <vt:lpstr>Discovery consists not in seeking new landscapes but in having new eyes.    Proust</vt:lpstr>
      <vt:lpstr>PowerPoint Presentation</vt:lpstr>
      <vt:lpstr>PowerPoint Presentation</vt:lpstr>
      <vt:lpstr>Opportunities are never lost.  Somebody else will eventually take them.</vt:lpstr>
      <vt:lpstr>A powerful goal is a dream with a deadline.     Napolean Hill</vt:lpstr>
      <vt:lpstr>It’s hard to fight an enemy who has an outpost in your head.    Sally Kempton</vt:lpstr>
      <vt:lpstr>To listen, we need to open our ears To see, we need to open our eyes To think, we need to open our minds To love, we need to open our hearts</vt:lpstr>
      <vt:lpstr>We want the facts to fit our preconceptions.    When they don’t, it’s easier to ignore the facts than change our preconceptions.   Jessamyn West</vt:lpstr>
      <vt:lpstr>If your only tool is a hammer, every obstacle looks like a nail.    Abraham Maslow</vt:lpstr>
      <vt:lpstr>If you’re in the wrong hole – stop digging.</vt:lpstr>
      <vt:lpstr>“I never ran 1000 miles – I could never have done that.  I ran one mile 1000 times.”  Stu Mittleman  (world record holder for ultra-distance running)</vt:lpstr>
      <vt:lpstr>What lies behind us and what lies before us are small matters compared to what lies within us.   Emerson</vt:lpstr>
      <vt:lpstr>Be sure you put your feet in the right place –  then stand firm  Abraham Lincoln</vt:lpstr>
      <vt:lpstr> “If you want to build a ship, don’t drum up people to go the forest to gather wood, saw it, and nail the planks together.    Instead, teach them a desire for the sea.”    Antione de Saint-Exupery</vt:lpstr>
      <vt:lpstr>In the absence of clearly defined goals, we become strangely loyal to performing daily acts of trivia.   Unknown</vt:lpstr>
      <vt:lpstr>A mind stretched to a new idea never returns to its original dimension.   Oliver Wendell Holmes</vt:lpstr>
      <vt:lpstr>“I am always doing that which I cannot do, in order that I may learn how to do it.”     Picasso</vt:lpstr>
      <vt:lpstr>PowerPoint Presentation</vt:lpstr>
      <vt:lpstr>“The ball doesn’t know how old I am.”    Martina Navritalova 47, after winning her singles match at Wimbledon in 2004)</vt:lpstr>
      <vt:lpstr>There’s nothing left in my right brain, and there’s nothing right in my left brain   Charlie Brown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Skills For Learning</dc:creator>
  <cp:lastModifiedBy>Skills For Learning</cp:lastModifiedBy>
  <cp:revision>22</cp:revision>
  <dcterms:created xsi:type="dcterms:W3CDTF">2012-04-21T17:32:31Z</dcterms:created>
  <dcterms:modified xsi:type="dcterms:W3CDTF">2012-04-23T18:28:18Z</dcterms:modified>
</cp:coreProperties>
</file>